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1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8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7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5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6955-91E1-433E-B012-1E05571E619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AA3CF-1F7C-4DD9-A578-D8457413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Approximately 700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2766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29" y="27708"/>
            <a:ext cx="5049871" cy="39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Sarcomeres &gt; myofilaments &gt; Myofibrils &gt; Muscle fibers &gt; Fascicles &gt;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Muscle striations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Caused by size difference in filaments</a:t>
            </a:r>
          </a:p>
          <a:p>
            <a:pPr lvl="1"/>
            <a:r>
              <a:rPr lang="en-US" dirty="0" smtClean="0"/>
              <a:t>Dark portions are the thick filaments (myosin)</a:t>
            </a:r>
          </a:p>
          <a:p>
            <a:pPr lvl="2"/>
            <a:r>
              <a:rPr lang="en-US" dirty="0" smtClean="0"/>
              <a:t>A band</a:t>
            </a:r>
          </a:p>
          <a:p>
            <a:pPr lvl="1"/>
            <a:r>
              <a:rPr lang="en-US" dirty="0" smtClean="0"/>
              <a:t>Light areas are the thin filaments (actin)</a:t>
            </a:r>
          </a:p>
          <a:p>
            <a:pPr lvl="2"/>
            <a:r>
              <a:rPr lang="en-US" dirty="0" smtClean="0"/>
              <a:t>I band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t="20680" r="44091" b="17849"/>
          <a:stretch/>
        </p:blipFill>
        <p:spPr bwMode="auto">
          <a:xfrm>
            <a:off x="5749637" y="3962870"/>
            <a:ext cx="3387436" cy="29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39864" b="27418"/>
          <a:stretch/>
        </p:blipFill>
        <p:spPr bwMode="auto">
          <a:xfrm>
            <a:off x="34635" y="4586089"/>
            <a:ext cx="5537671" cy="166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Thin 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Twisted strands of actin molecules</a:t>
            </a:r>
          </a:p>
          <a:p>
            <a:r>
              <a:rPr lang="en-US" dirty="0" smtClean="0"/>
              <a:t>Contain active sites which are covered by strands of tropomyosin</a:t>
            </a:r>
          </a:p>
          <a:p>
            <a:pPr lvl="1"/>
            <a:r>
              <a:rPr lang="en-US" dirty="0" smtClean="0"/>
              <a:t>Strands held together by troponin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599"/>
            <a:ext cx="85813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Thick 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Myosin molecules</a:t>
            </a:r>
          </a:p>
          <a:p>
            <a:pPr lvl="1"/>
            <a:r>
              <a:rPr lang="en-US" dirty="0" smtClean="0"/>
              <a:t>Have a head and tail</a:t>
            </a:r>
          </a:p>
          <a:p>
            <a:pPr lvl="1"/>
            <a:r>
              <a:rPr lang="en-US" dirty="0" smtClean="0"/>
              <a:t>Tails are attached at the M line</a:t>
            </a:r>
          </a:p>
          <a:p>
            <a:pPr lvl="1"/>
            <a:r>
              <a:rPr lang="en-US" dirty="0" smtClean="0"/>
              <a:t>Heads attach to actin during contraction</a:t>
            </a:r>
          </a:p>
          <a:p>
            <a:pPr lvl="1"/>
            <a:r>
              <a:rPr lang="en-US" dirty="0" smtClean="0"/>
              <a:t>Troponin must change to move tropomyosin </a:t>
            </a:r>
            <a:r>
              <a:rPr lang="en-US" dirty="0"/>
              <a:t>o</a:t>
            </a:r>
            <a:r>
              <a:rPr lang="en-US" dirty="0" smtClean="0"/>
              <a:t>ff of the active sites</a:t>
            </a:r>
          </a:p>
          <a:p>
            <a:pPr lvl="1"/>
            <a:r>
              <a:rPr lang="en-US" dirty="0" smtClean="0"/>
              <a:t>Ca</a:t>
            </a:r>
            <a:r>
              <a:rPr lang="en-US" baseline="30000" dirty="0" smtClean="0"/>
              <a:t>+ </a:t>
            </a:r>
            <a:r>
              <a:rPr lang="en-US" dirty="0" smtClean="0"/>
              <a:t>released from the cisterna cause troponin to change shape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08" y="20782"/>
            <a:ext cx="2811192" cy="27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Sliding 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When sarcomere contract	</a:t>
            </a:r>
          </a:p>
          <a:p>
            <a:pPr lvl="1"/>
            <a:r>
              <a:rPr lang="en-US" dirty="0" smtClean="0"/>
              <a:t>I bands get smaller</a:t>
            </a:r>
          </a:p>
          <a:p>
            <a:pPr lvl="1"/>
            <a:r>
              <a:rPr lang="en-US" dirty="0" smtClean="0"/>
              <a:t>Z lines move closer together</a:t>
            </a:r>
          </a:p>
          <a:p>
            <a:pPr lvl="1"/>
            <a:r>
              <a:rPr lang="en-US" dirty="0" smtClean="0"/>
              <a:t>The width of the A band doesn’t change</a:t>
            </a:r>
          </a:p>
          <a:p>
            <a:pPr lvl="2"/>
            <a:r>
              <a:rPr lang="en-US" dirty="0" smtClean="0"/>
              <a:t>So thin filaments must slide toward the center of the sarcomere</a:t>
            </a:r>
          </a:p>
          <a:p>
            <a:pPr lvl="2"/>
            <a:r>
              <a:rPr lang="en-US" dirty="0" smtClean="0"/>
              <a:t>Thick filaments are stationary</a:t>
            </a:r>
          </a:p>
          <a:p>
            <a:pPr lvl="1"/>
            <a:r>
              <a:rPr lang="en-US" dirty="0" smtClean="0"/>
              <a:t>Sliding filament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Cross 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Myosin head binds to active site on actin</a:t>
            </a:r>
          </a:p>
          <a:p>
            <a:pPr lvl="1"/>
            <a:r>
              <a:rPr lang="en-US" dirty="0" smtClean="0"/>
              <a:t>Heads </a:t>
            </a:r>
            <a:r>
              <a:rPr lang="en-US" dirty="0" smtClean="0">
                <a:sym typeface="Wingdings" panose="05000000000000000000" pitchFamily="2" charset="2"/>
              </a:rPr>
              <a:t> known as cross bridges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Myosin head pivots toward the center of the sarcomere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Pulls thin filament toward the center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Myosin detaches and resets with the addition of ATP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Attach, pull, detach, reset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Bridges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0" y="1614055"/>
            <a:ext cx="8911899" cy="5105400"/>
          </a:xfrm>
        </p:spPr>
      </p:pic>
    </p:spTree>
    <p:extLst>
      <p:ext uri="{BB962C8B-B14F-4D97-AF65-F5344CB8AC3E}">
        <p14:creationId xmlns:p14="http://schemas.microsoft.com/office/powerpoint/2010/main" val="2166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 questions </a:t>
            </a:r>
            <a:r>
              <a:rPr lang="en-US" dirty="0" err="1" smtClean="0"/>
              <a:t>pg</a:t>
            </a:r>
            <a:r>
              <a:rPr lang="en-US" dirty="0" smtClean="0"/>
              <a:t> 182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would severing the tendon attached to a muscle affect the ability of a muscle to move that body part?</a:t>
            </a:r>
          </a:p>
          <a:p>
            <a:pPr marL="914400" lvl="1" indent="-514350"/>
            <a:r>
              <a:rPr lang="en-US" dirty="0" smtClean="0"/>
              <a:t>Since the tendon attached muscle to bone, severing the tendon would disconnect the muscle from the bone.  When the muscle contracted, nothing would happen.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 check questions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Why would skeletal muscles appear striated when viewed through a microscope?</a:t>
            </a:r>
          </a:p>
          <a:p>
            <a:pPr lvl="1"/>
            <a:r>
              <a:rPr lang="en-US" dirty="0" smtClean="0"/>
              <a:t>Because of the arrangement of the repeating arrangement of actin and myosin myofilaments.</a:t>
            </a:r>
          </a:p>
          <a:p>
            <a:pPr marL="0" indent="0">
              <a:buNone/>
            </a:pPr>
            <a:r>
              <a:rPr lang="en-US" dirty="0" smtClean="0"/>
              <a:t>3. Where would you expect to find the greatest concentration of calcium in resting skeletal muscle cells?</a:t>
            </a:r>
          </a:p>
          <a:p>
            <a:pPr lvl="1"/>
            <a:r>
              <a:rPr lang="en-US" dirty="0" smtClean="0"/>
              <a:t>Within the cisternae of the sarcoplasmic reticulum.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Functions of the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Produce movement </a:t>
            </a:r>
            <a:r>
              <a:rPr lang="en-US" sz="3000" dirty="0" smtClean="0"/>
              <a:t>– muscles pull on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Maintain posture and body position </a:t>
            </a:r>
            <a:r>
              <a:rPr lang="en-US" sz="3000" dirty="0" smtClean="0"/>
              <a:t>– continuous muscle contractions allow us to sit or stand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Support soft tissue – </a:t>
            </a:r>
            <a:r>
              <a:rPr lang="en-US" sz="3000" dirty="0" smtClean="0"/>
              <a:t>abdominal wall and pelvic floor are layers of muscle that support organs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Guard entrances and exits </a:t>
            </a:r>
            <a:r>
              <a:rPr lang="en-US" sz="3000" dirty="0" smtClean="0"/>
              <a:t>– muscle encircles openings in the digestive and urinary 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Maintain body temp. </a:t>
            </a:r>
            <a:r>
              <a:rPr lang="en-US" sz="3000" dirty="0" smtClean="0"/>
              <a:t>– energy released by muscles heats the body.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610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Controlling the contraction </a:t>
            </a:r>
            <a:br>
              <a:rPr lang="en-US" dirty="0" smtClean="0"/>
            </a:br>
            <a:r>
              <a:rPr lang="en-US" sz="3600" dirty="0" smtClean="0"/>
              <a:t>(push </a:t>
            </a:r>
            <a:r>
              <a:rPr lang="en-US" sz="3600" dirty="0" err="1" smtClean="0"/>
              <a:t>hunny</a:t>
            </a:r>
            <a:r>
              <a:rPr lang="en-US" sz="3600" dirty="0" smtClean="0"/>
              <a:t> push)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dirty="0" smtClean="0"/>
              <a:t>Muscle fibers are controlled by the nervous system through neuromuscular junctions</a:t>
            </a:r>
          </a:p>
          <a:p>
            <a:pPr lvl="1"/>
            <a:r>
              <a:rPr lang="en-US" dirty="0" smtClean="0"/>
              <a:t>Nerve cell communicates with a muscle cell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43" y="2653145"/>
            <a:ext cx="6657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545"/>
            <a:ext cx="2714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Motor neuron releases acetylcholine (</a:t>
            </a:r>
            <a:r>
              <a:rPr lang="en-US" dirty="0" err="1" smtClean="0"/>
              <a:t>ACh</a:t>
            </a:r>
            <a:r>
              <a:rPr lang="en-US" dirty="0" smtClean="0"/>
              <a:t>), a neurotransmitter</a:t>
            </a:r>
          </a:p>
          <a:p>
            <a:r>
              <a:rPr lang="en-US" dirty="0" err="1" smtClean="0"/>
              <a:t>ACh</a:t>
            </a:r>
            <a:r>
              <a:rPr lang="en-US" dirty="0" smtClean="0"/>
              <a:t> binds to receptor on the sarcolemma which causes Na</a:t>
            </a:r>
            <a:r>
              <a:rPr lang="en-US" baseline="30000" dirty="0" smtClean="0"/>
              <a:t>+</a:t>
            </a:r>
            <a:r>
              <a:rPr lang="en-US" dirty="0" smtClean="0"/>
              <a:t> to rush in to the sarcoplasm and produce an action potential.</a:t>
            </a:r>
          </a:p>
          <a:p>
            <a:r>
              <a:rPr lang="en-US" dirty="0" smtClean="0"/>
              <a:t>The action potential travels down the muscle fiber and the T-tubules, which makes the cisternae release Ca</a:t>
            </a:r>
            <a:r>
              <a:rPr lang="en-US" baseline="30000" dirty="0" smtClean="0"/>
              <a:t>+</a:t>
            </a:r>
          </a:p>
          <a:p>
            <a:r>
              <a:rPr lang="en-US" dirty="0" err="1" smtClean="0"/>
              <a:t>ACh</a:t>
            </a:r>
            <a:r>
              <a:rPr lang="en-US" dirty="0" smtClean="0"/>
              <a:t> is broken down by acetylcholinesterase</a:t>
            </a:r>
          </a:p>
          <a:p>
            <a:r>
              <a:rPr lang="en-US" dirty="0" smtClean="0"/>
              <a:t>See page 183</a:t>
            </a:r>
          </a:p>
        </p:txBody>
      </p:sp>
    </p:spTree>
    <p:extLst>
      <p:ext uri="{BB962C8B-B14F-4D97-AF65-F5344CB8AC3E}">
        <p14:creationId xmlns:p14="http://schemas.microsoft.com/office/powerpoint/2010/main" val="12446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 check </a:t>
            </a:r>
            <a:r>
              <a:rPr lang="en-US" dirty="0" err="1" smtClean="0"/>
              <a:t>pg</a:t>
            </a:r>
            <a:r>
              <a:rPr lang="en-US" dirty="0" smtClean="0"/>
              <a:t> 184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would a drug that interferes with cross-bridge formation affect muscle contraction?</a:t>
            </a:r>
          </a:p>
          <a:p>
            <a:pPr lvl="1"/>
            <a:r>
              <a:rPr lang="en-US" dirty="0" smtClean="0"/>
              <a:t>If cross bridges cannot be form then the muscle cannot contract.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would you expect to happen to a resting skeletal muscle cell if the sarcolemma suddenly became very permeable to calcium ions?</a:t>
            </a:r>
          </a:p>
          <a:p>
            <a:pPr lvl="1"/>
            <a:r>
              <a:rPr lang="en-US" dirty="0" smtClean="0"/>
              <a:t>Increased calcium concentration would result in increased contraction, also the muscle would not be able to relax if calcium is present.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What would happen to a muscle if there was no acetylcholinesterase present?</a:t>
            </a:r>
          </a:p>
          <a:p>
            <a:pPr lvl="1"/>
            <a:r>
              <a:rPr lang="en-US" dirty="0" smtClean="0"/>
              <a:t>The muscle would not be able to stop contracting as the acetylcholine would continue to tell the cisternae to release calcium.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Muscle mechanics</a:t>
            </a:r>
            <a:br>
              <a:rPr lang="en-US" dirty="0" smtClean="0"/>
            </a:br>
            <a:r>
              <a:rPr lang="en-US" sz="3100" dirty="0" smtClean="0"/>
              <a:t>“You </a:t>
            </a:r>
            <a:r>
              <a:rPr lang="en-US" sz="3100" dirty="0" err="1" smtClean="0"/>
              <a:t>ain’t</a:t>
            </a:r>
            <a:r>
              <a:rPr lang="en-US" sz="3100" dirty="0" smtClean="0"/>
              <a:t> using this bicep tonight!”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Muscles can pull and produce tension but they cannot push and produce compression.</a:t>
            </a:r>
          </a:p>
          <a:p>
            <a:r>
              <a:rPr lang="en-US" dirty="0" smtClean="0"/>
              <a:t>All or none principle</a:t>
            </a:r>
          </a:p>
          <a:p>
            <a:pPr lvl="1"/>
            <a:r>
              <a:rPr lang="en-US" dirty="0" smtClean="0"/>
              <a:t>All of the sarcomere of a fiber contract or none do.  So a muscle fiber can only produce a set amount of tension</a:t>
            </a:r>
          </a:p>
          <a:p>
            <a:r>
              <a:rPr lang="en-US" dirty="0" smtClean="0"/>
              <a:t>The amount of tension that the muscle as a whole can produce is controlled by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Frequency of stimulation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# of fibers activated.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of the muscle fibers controlled by a single motor neuron</a:t>
            </a:r>
          </a:p>
          <a:p>
            <a:r>
              <a:rPr lang="en-US" dirty="0" smtClean="0"/>
              <a:t>Allows for the control of amount of tension in a muscle</a:t>
            </a:r>
          </a:p>
          <a:p>
            <a:pPr lvl="1"/>
            <a:r>
              <a:rPr lang="en-US" dirty="0" smtClean="0"/>
              <a:t>Fine control </a:t>
            </a:r>
            <a:r>
              <a:rPr lang="en-US" dirty="0" smtClean="0">
                <a:sym typeface="Wingdings" panose="05000000000000000000" pitchFamily="2" charset="2"/>
              </a:rPr>
              <a:t> few fibers/neuron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Eye muscles  2 fibers /neuron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Gross control  many fibers /neuron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Leg muscle  2000fibers/neuron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Motor units are intermingled in the muscle to produce a smooth pull.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units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96691"/>
            <a:ext cx="7107514" cy="57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9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Types of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Isotonic contractions</a:t>
            </a:r>
          </a:p>
          <a:p>
            <a:pPr lvl="1"/>
            <a:r>
              <a:rPr lang="en-US" dirty="0" smtClean="0"/>
              <a:t>Tension rises in muscle until the length of the muscle decreases</a:t>
            </a:r>
          </a:p>
          <a:p>
            <a:pPr lvl="2"/>
            <a:r>
              <a:rPr lang="en-US" dirty="0" smtClean="0"/>
              <a:t>Lifting an object</a:t>
            </a:r>
          </a:p>
          <a:p>
            <a:r>
              <a:rPr lang="en-US" dirty="0" smtClean="0"/>
              <a:t>Isometric contractions</a:t>
            </a:r>
          </a:p>
          <a:p>
            <a:pPr lvl="1"/>
            <a:r>
              <a:rPr lang="en-US" dirty="0" smtClean="0"/>
              <a:t>Tension rises in the muscle but does not cause a change in length.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ushing on a wall, sitting upright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06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Returning muscle to its relaxed length is a passive process.</a:t>
            </a:r>
          </a:p>
          <a:p>
            <a:pPr lvl="1"/>
            <a:r>
              <a:rPr lang="en-US" dirty="0" smtClean="0"/>
              <a:t>Elasticity (organelles don’t like to be squished)</a:t>
            </a:r>
          </a:p>
          <a:p>
            <a:pPr lvl="1"/>
            <a:r>
              <a:rPr lang="en-US" dirty="0" smtClean="0"/>
              <a:t>Opposing muscles</a:t>
            </a:r>
          </a:p>
          <a:p>
            <a:pPr lvl="1"/>
            <a:r>
              <a:rPr lang="en-US" dirty="0" smtClean="0"/>
              <a:t>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00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87" y="4002233"/>
            <a:ext cx="3816926" cy="28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Other muscle types </a:t>
            </a:r>
            <a:r>
              <a:rPr lang="en-US" sz="2000" dirty="0" smtClean="0"/>
              <a:t>(</a:t>
            </a:r>
            <a:r>
              <a:rPr lang="en-US" sz="2000" dirty="0" err="1" smtClean="0"/>
              <a:t>pg</a:t>
            </a:r>
            <a:r>
              <a:rPr lang="en-US" sz="2000" dirty="0" smtClean="0"/>
              <a:t> 193)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Cardiac muscle</a:t>
            </a:r>
          </a:p>
          <a:p>
            <a:pPr lvl="1"/>
            <a:r>
              <a:rPr lang="en-US" dirty="0" smtClean="0"/>
              <a:t>Muscle of the heart</a:t>
            </a:r>
          </a:p>
          <a:p>
            <a:r>
              <a:rPr lang="en-US" dirty="0" smtClean="0"/>
              <a:t>Smooth muscle</a:t>
            </a:r>
          </a:p>
          <a:p>
            <a:pPr lvl="1"/>
            <a:r>
              <a:rPr lang="en-US" dirty="0" smtClean="0"/>
              <a:t>In most organs, around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blood vessels, form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sphincters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87" y="990600"/>
            <a:ext cx="4273213" cy="32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Muscle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Arranged in bundles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Epimysium </a:t>
            </a:r>
            <a:r>
              <a:rPr lang="en-US" dirty="0" smtClean="0"/>
              <a:t>– Surrounds muscle and separates it from other tissues.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Perimysium </a:t>
            </a:r>
            <a:r>
              <a:rPr lang="en-US" dirty="0" smtClean="0"/>
              <a:t>– divides muscle into bundles of fibers (fascicles)</a:t>
            </a:r>
          </a:p>
          <a:p>
            <a:pPr marL="1371600" lvl="2" indent="-514350"/>
            <a:r>
              <a:rPr lang="en-US" dirty="0" smtClean="0"/>
              <a:t>Contains blood vessels and nerves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Endomysium</a:t>
            </a:r>
            <a:r>
              <a:rPr lang="en-US" dirty="0" smtClean="0"/>
              <a:t> – holds individual muscle fibers together within fascicles</a:t>
            </a:r>
          </a:p>
          <a:p>
            <a:pPr marL="571500" indent="-514350"/>
            <a:r>
              <a:rPr lang="en-US" dirty="0" smtClean="0"/>
              <a:t>All three layers form the tendons that attach to the periosteum of bone.(made of collagen)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Origin, insertion, and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</a:t>
            </a:r>
          </a:p>
          <a:p>
            <a:pPr lvl="1"/>
            <a:r>
              <a:rPr lang="en-US" dirty="0" smtClean="0"/>
              <a:t>Where the muscle begin</a:t>
            </a:r>
          </a:p>
          <a:p>
            <a:pPr lvl="1"/>
            <a:r>
              <a:rPr lang="en-US" dirty="0" smtClean="0"/>
              <a:t>Generally stays stationary</a:t>
            </a:r>
          </a:p>
          <a:p>
            <a:r>
              <a:rPr lang="en-US" dirty="0" smtClean="0"/>
              <a:t>Insertion</a:t>
            </a:r>
          </a:p>
          <a:p>
            <a:pPr lvl="1"/>
            <a:r>
              <a:rPr lang="en-US" dirty="0" smtClean="0"/>
              <a:t>Where the muscle ends</a:t>
            </a:r>
          </a:p>
          <a:p>
            <a:pPr lvl="1"/>
            <a:r>
              <a:rPr lang="en-US" dirty="0" smtClean="0"/>
              <a:t>Generally more mobile</a:t>
            </a:r>
          </a:p>
          <a:p>
            <a:r>
              <a:rPr lang="en-US" dirty="0" smtClean="0"/>
              <a:t>Action </a:t>
            </a:r>
          </a:p>
          <a:p>
            <a:pPr lvl="1"/>
            <a:r>
              <a:rPr lang="en-US" dirty="0" smtClean="0"/>
              <a:t>The movement the muscle causes</a:t>
            </a:r>
          </a:p>
          <a:p>
            <a:r>
              <a:rPr lang="en-US" dirty="0" smtClean="0"/>
              <a:t>Gastrocnemius muscle – inserts at the distal end of the femur and inserts on the calcaneus and cause dorsiflexion</a:t>
            </a:r>
          </a:p>
        </p:txBody>
      </p:sp>
    </p:spTree>
    <p:extLst>
      <p:ext uri="{BB962C8B-B14F-4D97-AF65-F5344CB8AC3E}">
        <p14:creationId xmlns:p14="http://schemas.microsoft.com/office/powerpoint/2010/main" val="41807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Describing muscles by their prime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r>
              <a:rPr lang="en-US" dirty="0" smtClean="0"/>
              <a:t>Prime mover (agonist) – main force for a specific movement</a:t>
            </a:r>
          </a:p>
          <a:p>
            <a:pPr lvl="1"/>
            <a:r>
              <a:rPr lang="en-US" dirty="0" smtClean="0"/>
              <a:t>Biceps are agonist for flexion of the elbow</a:t>
            </a:r>
          </a:p>
          <a:p>
            <a:r>
              <a:rPr lang="en-US" dirty="0" smtClean="0"/>
              <a:t>Antagonist – opposes the movement of the prime mover</a:t>
            </a:r>
          </a:p>
          <a:p>
            <a:pPr lvl="1"/>
            <a:r>
              <a:rPr lang="en-US" dirty="0" smtClean="0"/>
              <a:t>Triceps are the antagonists of the biceps</a:t>
            </a:r>
          </a:p>
        </p:txBody>
      </p:sp>
    </p:spTree>
    <p:extLst>
      <p:ext uri="{BB962C8B-B14F-4D97-AF65-F5344CB8AC3E}">
        <p14:creationId xmlns:p14="http://schemas.microsoft.com/office/powerpoint/2010/main" val="27162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Synergist – helps the prime mover work more efficiently</a:t>
            </a:r>
          </a:p>
          <a:p>
            <a:pPr lvl="1"/>
            <a:r>
              <a:rPr lang="en-US" dirty="0"/>
              <a:t>Deltoids abduct the arm with the supraspinatus assisting at starting the movement.</a:t>
            </a:r>
          </a:p>
          <a:p>
            <a:pPr lvl="1"/>
            <a:r>
              <a:rPr lang="en-US" dirty="0" smtClean="0"/>
              <a:t>Fixators – stabilize the origin of the prime mover to prevent moving another joint.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0225"/>
            <a:ext cx="6934200" cy="56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43"/>
            <a:ext cx="7705878" cy="683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0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Muscle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Muscle fibers are individual cells</a:t>
            </a:r>
          </a:p>
          <a:p>
            <a:r>
              <a:rPr lang="en-US" dirty="0" smtClean="0"/>
              <a:t>Larger than most (leg muscle 30cm long)</a:t>
            </a:r>
          </a:p>
          <a:p>
            <a:r>
              <a:rPr lang="en-US" dirty="0" smtClean="0"/>
              <a:t>Contain many nuclei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35927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Muscle cell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r>
              <a:rPr lang="en-US" dirty="0" smtClean="0"/>
              <a:t>Surrounded by the sarcolemma (cell membrane)</a:t>
            </a:r>
          </a:p>
          <a:p>
            <a:r>
              <a:rPr lang="en-US" dirty="0" smtClean="0"/>
              <a:t>Filled with sarcoplasm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Transverse or T tubules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Network of tubes w/in the muscle cells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Conducts electrical impulse to the interior of the sarcoplasm</a:t>
            </a:r>
          </a:p>
          <a:p>
            <a:r>
              <a:rPr lang="en-US" dirty="0" smtClean="0"/>
              <a:t>Sarcoplasmic reticulum</a:t>
            </a:r>
          </a:p>
          <a:p>
            <a:pPr lvl="1"/>
            <a:r>
              <a:rPr lang="en-US" dirty="0" smtClean="0"/>
              <a:t>Modified Smooth ER</a:t>
            </a:r>
          </a:p>
          <a:p>
            <a:pPr lvl="1"/>
            <a:r>
              <a:rPr lang="en-US" dirty="0" smtClean="0"/>
              <a:t>Have extensions called cisterna which store calcium ions and are used in contraction.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Muscle cell </a:t>
            </a:r>
            <a:r>
              <a:rPr lang="en-US" dirty="0" err="1" smtClean="0"/>
              <a:t>contined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u="sng" dirty="0" smtClean="0"/>
              <a:t>Myofibrils</a:t>
            </a:r>
          </a:p>
          <a:p>
            <a:r>
              <a:rPr lang="en-US" dirty="0" smtClean="0"/>
              <a:t>Circular structure within muscle cells</a:t>
            </a:r>
          </a:p>
          <a:p>
            <a:r>
              <a:rPr lang="en-US" dirty="0" smtClean="0"/>
              <a:t>Contain myofilaments</a:t>
            </a:r>
          </a:p>
          <a:p>
            <a:pPr lvl="1"/>
            <a:r>
              <a:rPr lang="en-US" dirty="0" smtClean="0"/>
              <a:t>Banded appearance</a:t>
            </a:r>
          </a:p>
          <a:p>
            <a:pPr lvl="1"/>
            <a:r>
              <a:rPr lang="en-US" dirty="0" smtClean="0"/>
              <a:t>Made of the proteins actin and myosin</a:t>
            </a:r>
          </a:p>
          <a:p>
            <a:pPr lvl="1"/>
            <a:r>
              <a:rPr lang="en-US" dirty="0" smtClean="0"/>
              <a:t>Attach to the ends of the of the cell </a:t>
            </a:r>
          </a:p>
          <a:p>
            <a:pPr lvl="2"/>
            <a:r>
              <a:rPr lang="en-US" dirty="0" smtClean="0"/>
              <a:t>As the myofilament contracts the whole cell contracts</a:t>
            </a:r>
          </a:p>
          <a:p>
            <a:r>
              <a:rPr lang="en-US" dirty="0" smtClean="0"/>
              <a:t>Mitochondria and glycogen (glucose source) are scattered throughout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Myofilaments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Organized into repeating groups called sarcomeres (10,000 sarcomeres/myofibril)</a:t>
            </a:r>
          </a:p>
          <a:p>
            <a:pPr lvl="1"/>
            <a:r>
              <a:rPr lang="en-US" dirty="0" smtClean="0"/>
              <a:t>Thick filaments (myosin) at the center</a:t>
            </a:r>
          </a:p>
          <a:p>
            <a:pPr lvl="1"/>
            <a:r>
              <a:rPr lang="en-US" dirty="0" smtClean="0"/>
              <a:t>Thin filaments (actin) at the ends</a:t>
            </a:r>
          </a:p>
          <a:p>
            <a:pPr lvl="2"/>
            <a:r>
              <a:rPr lang="en-US" dirty="0" smtClean="0"/>
              <a:t>Thin filaments are connected by proteins which make the z line</a:t>
            </a:r>
          </a:p>
          <a:p>
            <a:pPr lvl="1"/>
            <a:r>
              <a:rPr lang="en-US" dirty="0" smtClean="0"/>
              <a:t>Z line – border of the sarcomere</a:t>
            </a:r>
          </a:p>
          <a:p>
            <a:pPr lvl="1"/>
            <a:r>
              <a:rPr lang="en-US" dirty="0" smtClean="0"/>
              <a:t>M line – Where thick filaments are attached</a:t>
            </a:r>
          </a:p>
          <a:p>
            <a:pPr lvl="2"/>
            <a:r>
              <a:rPr lang="en-US" dirty="0" smtClean="0"/>
              <a:t>Center of the sarcomere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1131</Words>
  <Application>Microsoft Office PowerPoint</Application>
  <PresentationFormat>On-screen Show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Muscular system</vt:lpstr>
      <vt:lpstr>Functions of the muscular system</vt:lpstr>
      <vt:lpstr>Muscle arrangement</vt:lpstr>
      <vt:lpstr> </vt:lpstr>
      <vt:lpstr>Muscle cells</vt:lpstr>
      <vt:lpstr>Muscle cell arrangement</vt:lpstr>
      <vt:lpstr>PowerPoint Presentation</vt:lpstr>
      <vt:lpstr>Muscle cell contined</vt:lpstr>
      <vt:lpstr>Myofilaments</vt:lpstr>
      <vt:lpstr>PowerPoint Presentation</vt:lpstr>
      <vt:lpstr>Recap</vt:lpstr>
      <vt:lpstr>Muscle striations</vt:lpstr>
      <vt:lpstr>Thin Filaments</vt:lpstr>
      <vt:lpstr>Thick Filaments</vt:lpstr>
      <vt:lpstr>Sliding Filaments</vt:lpstr>
      <vt:lpstr>Cross bridges</vt:lpstr>
      <vt:lpstr>Cross Bridges</vt:lpstr>
      <vt:lpstr>Concept check questions pg 182</vt:lpstr>
      <vt:lpstr>Concept check questions continued</vt:lpstr>
      <vt:lpstr>Controlling the contraction  (push hunny push)</vt:lpstr>
      <vt:lpstr>PowerPoint Presentation</vt:lpstr>
      <vt:lpstr>Concept check pg 184</vt:lpstr>
      <vt:lpstr>Concept check</vt:lpstr>
      <vt:lpstr>Muscle mechanics “You ain’t using this bicep tonight!”</vt:lpstr>
      <vt:lpstr>Motor units</vt:lpstr>
      <vt:lpstr>Motor units</vt:lpstr>
      <vt:lpstr>Types of contractions</vt:lpstr>
      <vt:lpstr>After contraction</vt:lpstr>
      <vt:lpstr>Other muscle types (pg 193)</vt:lpstr>
      <vt:lpstr>Origin, insertion, and action</vt:lpstr>
      <vt:lpstr>Describing muscles by their prime action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Owner</dc:creator>
  <cp:lastModifiedBy>Owner</cp:lastModifiedBy>
  <cp:revision>26</cp:revision>
  <dcterms:created xsi:type="dcterms:W3CDTF">2015-01-06T01:22:26Z</dcterms:created>
  <dcterms:modified xsi:type="dcterms:W3CDTF">2015-01-15T02:58:20Z</dcterms:modified>
</cp:coreProperties>
</file>