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191-38FD-4B6A-B7E2-AE16841E9F6B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826D039-336C-475B-94D4-3B9528455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191-38FD-4B6A-B7E2-AE16841E9F6B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D039-336C-475B-94D4-3B9528455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191-38FD-4B6A-B7E2-AE16841E9F6B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D039-336C-475B-94D4-3B9528455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191-38FD-4B6A-B7E2-AE16841E9F6B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D039-336C-475B-94D4-3B9528455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191-38FD-4B6A-B7E2-AE16841E9F6B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D039-336C-475B-94D4-3B9528455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191-38FD-4B6A-B7E2-AE16841E9F6B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D039-336C-475B-94D4-3B9528455F7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191-38FD-4B6A-B7E2-AE16841E9F6B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D039-336C-475B-94D4-3B9528455F7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191-38FD-4B6A-B7E2-AE16841E9F6B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D039-336C-475B-94D4-3B9528455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191-38FD-4B6A-B7E2-AE16841E9F6B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D039-336C-475B-94D4-3B9528455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191-38FD-4B6A-B7E2-AE16841E9F6B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D039-336C-475B-94D4-3B9528455F7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191-38FD-4B6A-B7E2-AE16841E9F6B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D039-336C-475B-94D4-3B9528455F7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1949191-38FD-4B6A-B7E2-AE16841E9F6B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D826D039-336C-475B-94D4-3B9528455F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lmris.anl.gov/documents/docs/anscontrol/HydrologicSeparation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as.er.ugs.gov/queries/factsheet.aspx?speciesID=549" TargetMode="External"/><Relationship Id="rId7" Type="http://schemas.openxmlformats.org/officeDocument/2006/relationships/hyperlink" Target="http://greatlakesseparation.weebly.com/research.html" TargetMode="External"/><Relationship Id="rId2" Type="http://schemas.openxmlformats.org/officeDocument/2006/relationships/hyperlink" Target="http://openwaterchicago.com/update-on-the-asian-carp-threat-what-can-we-expect-going-forwar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lmris.anl.gov/documents/docs/anscontrol/HydrologicSeparation.pdf" TargetMode="External"/><Relationship Id="rId5" Type="http://schemas.openxmlformats.org/officeDocument/2006/relationships/hyperlink" Target="http://www.nwf.org/What-We-Do/Protect-Wildlife/Invasive-Species/Asian-Carp.aspx" TargetMode="External"/><Relationship Id="rId4" Type="http://schemas.openxmlformats.org/officeDocument/2006/relationships/hyperlink" Target="http://www.naturalheritage.state.pa.us/paimap_species.aspx?=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5638800" cy="1447800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Silver Carp; Invasive Species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5715000"/>
            <a:ext cx="4876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By Lauren Slack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14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/>
            <a:r>
              <a:rPr lang="en-US" u="sng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Name  </a:t>
            </a:r>
            <a:endParaRPr lang="en-US" u="sng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876800" cy="1371599"/>
          </a:xfrm>
        </p:spPr>
        <p:txBody>
          <a:bodyPr/>
          <a:lstStyle/>
          <a:p>
            <a:r>
              <a:rPr lang="en-US" dirty="0" smtClean="0"/>
              <a:t>Common name: Silver Carp</a:t>
            </a:r>
          </a:p>
          <a:p>
            <a:r>
              <a:rPr lang="en-US" dirty="0" smtClean="0"/>
              <a:t>Scientific Name: Hypophthalmichthys Molitrix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667000"/>
            <a:ext cx="4733925" cy="27765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389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Century Gothic" panose="020B0502020202020204" pitchFamily="34" charset="0"/>
              </a:rPr>
              <a:t>Origin</a:t>
            </a:r>
            <a:endParaRPr lang="en-US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Country it’s from: Eurasia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209800"/>
            <a:ext cx="6096000" cy="3139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692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Century Gothic" panose="020B0502020202020204" pitchFamily="34" charset="0"/>
              </a:rPr>
              <a:t>Introduction</a:t>
            </a:r>
            <a:endParaRPr lang="en-US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Approx. Date of Introduction: 1973</a:t>
            </a:r>
          </a:p>
          <a:p>
            <a:endParaRPr lang="en-US" dirty="0"/>
          </a:p>
          <a:p>
            <a:r>
              <a:rPr lang="en-US" dirty="0" smtClean="0"/>
              <a:t>Cause of Introduction: Imported to </a:t>
            </a:r>
            <a:r>
              <a:rPr lang="en-US" dirty="0"/>
              <a:t>help control algae growth and improve water quality in sewage treatment plants and aquaculture facilities.  </a:t>
            </a:r>
            <a:r>
              <a:rPr lang="en-US" dirty="0" smtClean="0"/>
              <a:t>Also to help phytoplankton control.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581400"/>
            <a:ext cx="3166913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69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Century Gothic" panose="020B0502020202020204" pitchFamily="34" charset="0"/>
              </a:rPr>
              <a:t>Where are they now?</a:t>
            </a:r>
            <a:endParaRPr lang="en-US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Silver Carp are found all over the United States: Alabama, Arizona, Arkansas, Colorado, Florida, Indiana, Kansas, Kentucky, Missouri, &amp; </a:t>
            </a:r>
            <a:r>
              <a:rPr lang="en-US" dirty="0" err="1" smtClean="0"/>
              <a:t>Tennesee</a:t>
            </a:r>
            <a:endParaRPr lang="en-US" dirty="0" smtClean="0"/>
          </a:p>
          <a:p>
            <a:r>
              <a:rPr lang="en-US" dirty="0" smtClean="0"/>
              <a:t>Some specific areas:</a:t>
            </a:r>
          </a:p>
          <a:p>
            <a:r>
              <a:rPr lang="en-US" dirty="0" smtClean="0"/>
              <a:t>Great Lakes</a:t>
            </a:r>
          </a:p>
          <a:p>
            <a:r>
              <a:rPr lang="en-US" dirty="0" smtClean="0"/>
              <a:t>Illinois River</a:t>
            </a:r>
          </a:p>
          <a:p>
            <a:r>
              <a:rPr lang="en-US" dirty="0" smtClean="0"/>
              <a:t>Chicago Waterways (Calumet Harbor &amp; Wilmette Pumping Station)</a:t>
            </a:r>
          </a:p>
          <a:p>
            <a:r>
              <a:rPr lang="en-US" dirty="0" smtClean="0"/>
              <a:t> Mississippi River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6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57200"/>
            <a:ext cx="5338763" cy="45577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558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Century Gothic" panose="020B0502020202020204" pitchFamily="34" charset="0"/>
              </a:rPr>
              <a:t>Damage caused</a:t>
            </a:r>
            <a:endParaRPr lang="en-US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 on plankton required by larval fish and native mussels </a:t>
            </a:r>
          </a:p>
          <a:p>
            <a:r>
              <a:rPr lang="en-US" dirty="0" smtClean="0"/>
              <a:t>Potential competitor with adults of some native fishes that rely on plankton for food</a:t>
            </a:r>
          </a:p>
          <a:p>
            <a:r>
              <a:rPr lang="en-US" dirty="0" smtClean="0"/>
              <a:t>Diet also includes zooplankton, bacteria, and detritus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8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84000">
              <a:schemeClr val="bg2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>
                <a:latin typeface="Century Gothic" panose="020B0502020202020204" pitchFamily="34" charset="0"/>
              </a:rPr>
              <a:t>Control Management</a:t>
            </a:r>
            <a:endParaRPr lang="en-US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9099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Hydraulic separation of the Great Lakes and Mississippi is one way most common. </a:t>
            </a:r>
          </a:p>
          <a:p>
            <a:r>
              <a:rPr lang="en-US" sz="1800" dirty="0" smtClean="0"/>
              <a:t>Preventing movement of aquatic invaders between the basins. </a:t>
            </a:r>
            <a:endParaRPr lang="en-US" sz="1800" dirty="0"/>
          </a:p>
          <a:p>
            <a:r>
              <a:rPr lang="en-US" sz="1800" dirty="0" smtClean="0"/>
              <a:t>“Hydrologic </a:t>
            </a:r>
            <a:r>
              <a:rPr lang="en-US" sz="1800" dirty="0"/>
              <a:t>separation is the use of physical means to permanently separate </a:t>
            </a:r>
            <a:r>
              <a:rPr lang="en-US" sz="1800" dirty="0" smtClean="0"/>
              <a:t>two or </a:t>
            </a:r>
            <a:r>
              <a:rPr lang="en-US" sz="1800" dirty="0"/>
              <a:t>more connected watersheds to prevent the mixing of all untreated surface waters between </a:t>
            </a:r>
            <a:r>
              <a:rPr lang="en-US" sz="1800" dirty="0" smtClean="0"/>
              <a:t>the Watersheds. The </a:t>
            </a:r>
            <a:r>
              <a:rPr lang="en-US" sz="1800" dirty="0"/>
              <a:t>design of </a:t>
            </a:r>
            <a:r>
              <a:rPr lang="en-US" sz="1800" dirty="0" smtClean="0"/>
              <a:t>the </a:t>
            </a:r>
            <a:r>
              <a:rPr lang="en-US" sz="1800" dirty="0"/>
              <a:t>physical barrier would have to account for </a:t>
            </a:r>
            <a:r>
              <a:rPr lang="en-US" sz="1800" dirty="0" smtClean="0"/>
              <a:t>site-specific conditions </a:t>
            </a:r>
            <a:r>
              <a:rPr lang="en-US" sz="1800" dirty="0"/>
              <a:t>and generally, would consist of a physical blockage constructed in a channel, river, lake, </a:t>
            </a:r>
            <a:r>
              <a:rPr lang="en-US" sz="1800" dirty="0" smtClean="0"/>
              <a:t>or wetland </a:t>
            </a:r>
            <a:r>
              <a:rPr lang="en-US" sz="1800" dirty="0"/>
              <a:t>and possibly auxiliary structures outside of the water body. The structure would be </a:t>
            </a:r>
            <a:r>
              <a:rPr lang="en-US" sz="1800" dirty="0" smtClean="0"/>
              <a:t>designed to </a:t>
            </a:r>
            <a:r>
              <a:rPr lang="en-US" sz="1800" dirty="0"/>
              <a:t>prevent the mixing of untreated water from disconnected watersheds.” (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glmris.anl.gov/documents/docs/anscontrol/HydrologicSeparation.pdf</a:t>
            </a:r>
            <a:r>
              <a:rPr lang="en-US" sz="1800" dirty="0" smtClean="0"/>
              <a:t>)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618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100000">
              <a:schemeClr val="bg1">
                <a:lumMod val="65000"/>
                <a:lumOff val="35000"/>
              </a:schemeClr>
            </a:gs>
          </a:gsLst>
          <a:path path="circle">
            <a:fillToRect l="50000" t="10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Century Gothic" panose="020B0502020202020204" pitchFamily="34" charset="0"/>
              </a:rPr>
              <a:t>Citations</a:t>
            </a:r>
            <a:endParaRPr lang="en-US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http://openwaterchicago.com/update-on-the-asian-carp-threat-what-can-we-expect-going-forward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https://nas.er.ugs.gov/queries/factsheet.aspx?speciesID=549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http://www.naturalheritage.state.pa.us/paimap_species.aspx?=25</a:t>
            </a:r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  <a:hlinkClick r:id="rId5"/>
              </a:rPr>
              <a:t>http://www.nwf.org/What-We-Do/Protect-Wildlife/Invasive-Species/Asian-Carp.aspx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hlinkClick r:id="rId6"/>
              </a:rPr>
              <a:t>http://</a:t>
            </a:r>
            <a:r>
              <a:rPr lang="en-US" dirty="0" smtClean="0">
                <a:solidFill>
                  <a:schemeClr val="bg1"/>
                </a:solidFill>
                <a:hlinkClick r:id="rId6"/>
              </a:rPr>
              <a:t>glmris.anl.gov/documents/docs/anscontrol/HydrologicSeparation.pdf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hlinkClick r:id="rId7"/>
              </a:rPr>
              <a:t>http://</a:t>
            </a:r>
            <a:r>
              <a:rPr lang="en-US" dirty="0" smtClean="0">
                <a:solidFill>
                  <a:schemeClr val="bg1"/>
                </a:solidFill>
                <a:hlinkClick r:id="rId7"/>
              </a:rPr>
              <a:t>greatlakesseparation.weebly.com/research.html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5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222</TotalTime>
  <Words>293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 Pop</vt:lpstr>
      <vt:lpstr>Silver Carp; Invasive Species</vt:lpstr>
      <vt:lpstr>Name  </vt:lpstr>
      <vt:lpstr>Origin</vt:lpstr>
      <vt:lpstr>Introduction</vt:lpstr>
      <vt:lpstr>Where are they now?</vt:lpstr>
      <vt:lpstr>PowerPoint Presentation</vt:lpstr>
      <vt:lpstr>Damage caused</vt:lpstr>
      <vt:lpstr>Control Management</vt:lpstr>
      <vt:lpstr>Citations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Silver Carp; Invasive Species</dc:title>
  <dc:creator>Lauren Rebecca Slack</dc:creator>
  <cp:lastModifiedBy>Matt Irons</cp:lastModifiedBy>
  <cp:revision>19</cp:revision>
  <dcterms:created xsi:type="dcterms:W3CDTF">2016-01-05T19:49:00Z</dcterms:created>
  <dcterms:modified xsi:type="dcterms:W3CDTF">2016-01-13T19:55:33Z</dcterms:modified>
</cp:coreProperties>
</file>